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1" r:id="rId18"/>
    <p:sldMasterId id="2147483683" r:id="rId19"/>
    <p:sldMasterId id="2147483685" r:id="rId20"/>
    <p:sldMasterId id="2147483687" r:id="rId21"/>
    <p:sldMasterId id="2147483689" r:id="rId22"/>
    <p:sldMasterId id="2147483691" r:id="rId23"/>
    <p:sldMasterId id="2147483693" r:id="rId24"/>
    <p:sldMasterId id="2147483695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перемещения страницы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D667DD3-7D9D-4D22-8704-273A796ACA26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486998-2CD0-4ECC-9BFF-1FB8EBE8B693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A36AFEE-BF69-44FA-8C47-5119542314D3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224809-AB9E-43AF-AD3E-7D7877CD0CDF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02705A-3FA0-47D7-AC3F-1B543ACC4018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151A28-2422-4F08-997B-14A51EAF6911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EF2270-3B6F-45AE-95DF-D5135B8DF20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93FEA5-D61A-408B-9628-9F7478F579EB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5F63340-B40E-406E-A60A-B89C23292B8F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3EA13D-E9C2-4D15-BB7C-638C6F26158F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4B3017-5A4E-4037-8554-01E47970DF77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4280" cy="23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480" cy="47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6F4050-6827-490E-8A6A-50B069E6ED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2AE3B9-7293-4E8F-86DB-5F98C59A20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556AF43-F569-45FB-965E-B462C5ABEC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10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4280" cy="23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4480" cy="47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130E936-F100-4CFA-B517-A36F7ACC36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0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22B4D32-776E-40C1-87A7-BAF17FB1F4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8DF4902-0EC7-433C-B7C6-0ECC5CF0E9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F1DEF97-D207-43E3-A339-47383F334D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DD07231-7E51-4935-BCFA-A6DD2D19EDA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DB682C3-20BB-48DE-A538-8119C1041D8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A749D6FA-0420-465D-82E1-08D05E1C1E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8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9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1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3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4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/>
          <p:cNvSpPr/>
          <p:nvPr/>
        </p:nvSpPr>
        <p:spPr>
          <a:xfrm>
            <a:off x="0" y="264600"/>
            <a:ext cx="1462716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3" name="Rectangle 6"/>
          <p:cNvSpPr/>
          <p:nvPr/>
        </p:nvSpPr>
        <p:spPr>
          <a:xfrm>
            <a:off x="0" y="0"/>
            <a:ext cx="14627160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cxnSp>
        <p:nvCxnSpPr>
          <p:cNvPr id="34" name="Straight Connector 7"/>
          <p:cNvCxnSpPr/>
          <p:nvPr/>
        </p:nvCxnSpPr>
        <p:spPr>
          <a:xfrm>
            <a:off x="914400" y="3398400"/>
            <a:ext cx="10467720" cy="4680"/>
          </a:xfrm>
          <a:prstGeom prst="straightConnector1">
            <a:avLst/>
          </a:prstGeom>
          <a:ln w="19050">
            <a:solidFill>
              <a:srgbClr val="d2533c"/>
            </a:solidFill>
            <a:round/>
          </a:ln>
        </p:spPr>
      </p:cxn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4280" cy="23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4480" cy="47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1"/>
          </p:nvPr>
        </p:nvSpPr>
        <p:spPr>
          <a:xfrm>
            <a:off x="5486040" y="21960"/>
            <a:ext cx="65804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2"/>
          </p:nvPr>
        </p:nvSpPr>
        <p:spPr>
          <a:xfrm>
            <a:off x="12191760" y="21960"/>
            <a:ext cx="170352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1" lang="en-US" sz="1400" strike="noStrike" u="non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F6D167FC-77EA-494E-84B6-003DF0FA2299}" type="slidenum">
              <a:rPr b="1" lang="en-US" sz="1400" strike="noStrike" u="none">
                <a:solidFill>
                  <a:srgbClr val="ffffff"/>
                </a:solidFill>
                <a:uFillTx/>
                <a:latin typeface="Arial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dt" idx="3"/>
          </p:nvPr>
        </p:nvSpPr>
        <p:spPr>
          <a:xfrm>
            <a:off x="731160" y="21960"/>
            <a:ext cx="46292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9"/>
          <p:cNvSpPr/>
          <p:nvPr/>
        </p:nvSpPr>
        <p:spPr>
          <a:xfrm>
            <a:off x="0" y="264600"/>
            <a:ext cx="1462716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3" name="Rectangle 6"/>
          <p:cNvSpPr/>
          <p:nvPr/>
        </p:nvSpPr>
        <p:spPr>
          <a:xfrm>
            <a:off x="0" y="0"/>
            <a:ext cx="14627160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cxnSp>
        <p:nvCxnSpPr>
          <p:cNvPr id="44" name="Straight Connector 7"/>
          <p:cNvCxnSpPr/>
          <p:nvPr/>
        </p:nvCxnSpPr>
        <p:spPr>
          <a:xfrm>
            <a:off x="914400" y="3398400"/>
            <a:ext cx="10467720" cy="4680"/>
          </a:xfrm>
          <a:prstGeom prst="straightConnector1">
            <a:avLst/>
          </a:prstGeom>
          <a:ln w="19050">
            <a:solidFill>
              <a:srgbClr val="d2533c"/>
            </a:solidFill>
            <a:round/>
          </a:ln>
        </p:spPr>
      </p:cxnSp>
      <p:sp>
        <p:nvSpPr>
          <p:cNvPr id="45" name="PlaceHolder 1"/>
          <p:cNvSpPr>
            <a:spLocks noGrp="1"/>
          </p:cNvSpPr>
          <p:nvPr>
            <p:ph type="ftr" idx="4"/>
          </p:nvPr>
        </p:nvSpPr>
        <p:spPr>
          <a:xfrm>
            <a:off x="5486040" y="21960"/>
            <a:ext cx="65804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5"/>
          </p:nvPr>
        </p:nvSpPr>
        <p:spPr>
          <a:xfrm>
            <a:off x="12191760" y="21960"/>
            <a:ext cx="170352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1" lang="en-US" sz="1400" strike="noStrike" u="non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DF41B29D-786B-45F9-B295-F341D27797C4}" type="slidenum">
              <a:rPr b="1" lang="en-US" sz="1400" strike="noStrike" u="none">
                <a:solidFill>
                  <a:srgbClr val="ffffff"/>
                </a:solidFill>
                <a:uFillTx/>
                <a:latin typeface="Arial"/>
              </a:rPr>
              <a:t>1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6"/>
          </p:nvPr>
        </p:nvSpPr>
        <p:spPr>
          <a:xfrm>
            <a:off x="731160" y="21960"/>
            <a:ext cx="46292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9"/>
          <p:cNvSpPr/>
          <p:nvPr/>
        </p:nvSpPr>
        <p:spPr>
          <a:xfrm>
            <a:off x="0" y="264600"/>
            <a:ext cx="1462716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9" name="Rectangle 6"/>
          <p:cNvSpPr/>
          <p:nvPr/>
        </p:nvSpPr>
        <p:spPr>
          <a:xfrm>
            <a:off x="0" y="0"/>
            <a:ext cx="14627160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cxnSp>
        <p:nvCxnSpPr>
          <p:cNvPr id="50" name="Straight Connector 7"/>
          <p:cNvCxnSpPr/>
          <p:nvPr/>
        </p:nvCxnSpPr>
        <p:spPr>
          <a:xfrm>
            <a:off x="914400" y="3398400"/>
            <a:ext cx="10467720" cy="4680"/>
          </a:xfrm>
          <a:prstGeom prst="straightConnector1">
            <a:avLst/>
          </a:prstGeom>
          <a:ln w="19050">
            <a:solidFill>
              <a:srgbClr val="d2533c"/>
            </a:solidFill>
            <a:round/>
          </a:ln>
        </p:spPr>
      </p:cxnSp>
      <p:sp>
        <p:nvSpPr>
          <p:cNvPr id="51" name="PlaceHolder 1"/>
          <p:cNvSpPr>
            <a:spLocks noGrp="1"/>
          </p:cNvSpPr>
          <p:nvPr>
            <p:ph type="ftr" idx="7"/>
          </p:nvPr>
        </p:nvSpPr>
        <p:spPr>
          <a:xfrm>
            <a:off x="5486040" y="21960"/>
            <a:ext cx="65804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ldNum" idx="8"/>
          </p:nvPr>
        </p:nvSpPr>
        <p:spPr>
          <a:xfrm>
            <a:off x="12191760" y="21960"/>
            <a:ext cx="170352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1" lang="en-US" sz="1400" strike="noStrike" u="non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12752E2F-E875-4E86-A961-141C1FC0A8B5}" type="slidenum">
              <a:rPr b="1" lang="en-US" sz="1400" strike="noStrike" u="none">
                <a:solidFill>
                  <a:srgbClr val="ffffff"/>
                </a:solidFill>
                <a:uFillTx/>
                <a:latin typeface="Arial"/>
              </a:rPr>
              <a:t>1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dt" idx="9"/>
          </p:nvPr>
        </p:nvSpPr>
        <p:spPr>
          <a:xfrm>
            <a:off x="731160" y="21960"/>
            <a:ext cx="46292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9"/>
          <p:cNvSpPr/>
          <p:nvPr/>
        </p:nvSpPr>
        <p:spPr>
          <a:xfrm>
            <a:off x="0" y="264600"/>
            <a:ext cx="1462716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58" name="Rectangle 6"/>
          <p:cNvSpPr/>
          <p:nvPr/>
        </p:nvSpPr>
        <p:spPr>
          <a:xfrm>
            <a:off x="0" y="0"/>
            <a:ext cx="14627160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cxnSp>
        <p:nvCxnSpPr>
          <p:cNvPr id="59" name="Straight Connector 7"/>
          <p:cNvCxnSpPr/>
          <p:nvPr/>
        </p:nvCxnSpPr>
        <p:spPr>
          <a:xfrm>
            <a:off x="914400" y="3398400"/>
            <a:ext cx="10467720" cy="4680"/>
          </a:xfrm>
          <a:prstGeom prst="straightConnector1">
            <a:avLst/>
          </a:prstGeom>
          <a:ln w="19050">
            <a:solidFill>
              <a:srgbClr val="d2533c"/>
            </a:solidFill>
            <a:round/>
          </a:ln>
        </p:spPr>
      </p:cxn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96920" y="1645920"/>
            <a:ext cx="12554280" cy="230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4480" cy="47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ftr" idx="10"/>
          </p:nvPr>
        </p:nvSpPr>
        <p:spPr>
          <a:xfrm>
            <a:off x="5486040" y="21960"/>
            <a:ext cx="65804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sldNum" idx="11"/>
          </p:nvPr>
        </p:nvSpPr>
        <p:spPr>
          <a:xfrm>
            <a:off x="12191760" y="21960"/>
            <a:ext cx="170352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1" lang="en-US" sz="1400" strike="noStrike" u="non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77096ECD-58CB-4591-A1AA-96A8420505BA}" type="slidenum">
              <a:rPr b="1" lang="en-US" sz="1400" strike="noStrike" u="none">
                <a:solidFill>
                  <a:srgbClr val="ffffff"/>
                </a:solidFill>
                <a:uFillTx/>
                <a:latin typeface="Arial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dt" idx="12"/>
          </p:nvPr>
        </p:nvSpPr>
        <p:spPr>
          <a:xfrm>
            <a:off x="731160" y="21960"/>
            <a:ext cx="46292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  <p:sldLayoutId id="2147483680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9"/>
          <p:cNvSpPr/>
          <p:nvPr/>
        </p:nvSpPr>
        <p:spPr>
          <a:xfrm>
            <a:off x="0" y="264600"/>
            <a:ext cx="1462716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68" name="Rectangle 6"/>
          <p:cNvSpPr/>
          <p:nvPr/>
        </p:nvSpPr>
        <p:spPr>
          <a:xfrm>
            <a:off x="0" y="0"/>
            <a:ext cx="14627160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cxnSp>
        <p:nvCxnSpPr>
          <p:cNvPr id="69" name="Straight Connector 7"/>
          <p:cNvCxnSpPr/>
          <p:nvPr/>
        </p:nvCxnSpPr>
        <p:spPr>
          <a:xfrm>
            <a:off x="914400" y="3398400"/>
            <a:ext cx="10467720" cy="4680"/>
          </a:xfrm>
          <a:prstGeom prst="straightConnector1">
            <a:avLst/>
          </a:prstGeom>
          <a:ln w="19050">
            <a:solidFill>
              <a:srgbClr val="d2533c"/>
            </a:solidFill>
            <a:round/>
          </a:ln>
        </p:spPr>
      </p:cxnSp>
      <p:sp>
        <p:nvSpPr>
          <p:cNvPr id="70" name="PlaceHolder 1"/>
          <p:cNvSpPr>
            <a:spLocks noGrp="1"/>
          </p:cNvSpPr>
          <p:nvPr>
            <p:ph type="ftr" idx="13"/>
          </p:nvPr>
        </p:nvSpPr>
        <p:spPr>
          <a:xfrm>
            <a:off x="5486040" y="21960"/>
            <a:ext cx="65804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ldNum" idx="14"/>
          </p:nvPr>
        </p:nvSpPr>
        <p:spPr>
          <a:xfrm>
            <a:off x="12191760" y="21960"/>
            <a:ext cx="170352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1" lang="en-US" sz="1400" strike="noStrike" u="non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90E6E4D2-D962-4546-B495-7B84DE59A142}" type="slidenum">
              <a:rPr b="1" lang="en-US" sz="1400" strike="noStrike" u="none">
                <a:solidFill>
                  <a:srgbClr val="ffffff"/>
                </a:solidFill>
                <a:uFillTx/>
                <a:latin typeface="Arial"/>
              </a:rPr>
              <a:t>1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dt" idx="15"/>
          </p:nvPr>
        </p:nvSpPr>
        <p:spPr>
          <a:xfrm>
            <a:off x="731160" y="21960"/>
            <a:ext cx="46292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9"/>
          <p:cNvSpPr/>
          <p:nvPr/>
        </p:nvSpPr>
        <p:spPr>
          <a:xfrm>
            <a:off x="0" y="264600"/>
            <a:ext cx="1462716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74" name="Rectangle 6"/>
          <p:cNvSpPr/>
          <p:nvPr/>
        </p:nvSpPr>
        <p:spPr>
          <a:xfrm>
            <a:off x="0" y="0"/>
            <a:ext cx="14627160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cxnSp>
        <p:nvCxnSpPr>
          <p:cNvPr id="75" name="Straight Connector 7"/>
          <p:cNvCxnSpPr/>
          <p:nvPr/>
        </p:nvCxnSpPr>
        <p:spPr>
          <a:xfrm>
            <a:off x="914400" y="3398400"/>
            <a:ext cx="10467720" cy="4680"/>
          </a:xfrm>
          <a:prstGeom prst="straightConnector1">
            <a:avLst/>
          </a:prstGeom>
          <a:ln w="19050">
            <a:solidFill>
              <a:srgbClr val="d2533c"/>
            </a:solidFill>
            <a:round/>
          </a:ln>
        </p:spPr>
      </p:cxnSp>
      <p:sp>
        <p:nvSpPr>
          <p:cNvPr id="76" name="PlaceHolder 1"/>
          <p:cNvSpPr>
            <a:spLocks noGrp="1"/>
          </p:cNvSpPr>
          <p:nvPr>
            <p:ph type="ftr" idx="16"/>
          </p:nvPr>
        </p:nvSpPr>
        <p:spPr>
          <a:xfrm>
            <a:off x="5486040" y="21960"/>
            <a:ext cx="65804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ldNum" idx="17"/>
          </p:nvPr>
        </p:nvSpPr>
        <p:spPr>
          <a:xfrm>
            <a:off x="12191760" y="21960"/>
            <a:ext cx="170352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1" lang="en-US" sz="1400" strike="noStrike" u="non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D517FA64-E0DC-4FBA-A120-46F311C7D91D}" type="slidenum">
              <a:rPr b="1" lang="en-US" sz="1400" strike="noStrike" u="none">
                <a:solidFill>
                  <a:srgbClr val="ffffff"/>
                </a:solidFill>
                <a:uFillTx/>
                <a:latin typeface="Arial"/>
              </a:rPr>
              <a:t>1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 idx="18"/>
          </p:nvPr>
        </p:nvSpPr>
        <p:spPr>
          <a:xfrm>
            <a:off x="731160" y="21960"/>
            <a:ext cx="46292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9"/>
          <p:cNvSpPr/>
          <p:nvPr/>
        </p:nvSpPr>
        <p:spPr>
          <a:xfrm>
            <a:off x="0" y="264600"/>
            <a:ext cx="1462716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80" name="Rectangle 6"/>
          <p:cNvSpPr/>
          <p:nvPr/>
        </p:nvSpPr>
        <p:spPr>
          <a:xfrm>
            <a:off x="0" y="0"/>
            <a:ext cx="14627160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cxnSp>
        <p:nvCxnSpPr>
          <p:cNvPr id="81" name="Straight Connector 7"/>
          <p:cNvCxnSpPr/>
          <p:nvPr/>
        </p:nvCxnSpPr>
        <p:spPr>
          <a:xfrm>
            <a:off x="914400" y="3398400"/>
            <a:ext cx="10467720" cy="4680"/>
          </a:xfrm>
          <a:prstGeom prst="straightConnector1">
            <a:avLst/>
          </a:prstGeom>
          <a:ln w="19050">
            <a:solidFill>
              <a:srgbClr val="d2533c"/>
            </a:solidFill>
            <a:round/>
          </a:ln>
        </p:spPr>
      </p:cxnSp>
      <p:sp>
        <p:nvSpPr>
          <p:cNvPr id="82" name="PlaceHolder 1"/>
          <p:cNvSpPr>
            <a:spLocks noGrp="1"/>
          </p:cNvSpPr>
          <p:nvPr>
            <p:ph type="ftr" idx="19"/>
          </p:nvPr>
        </p:nvSpPr>
        <p:spPr>
          <a:xfrm>
            <a:off x="5486040" y="21960"/>
            <a:ext cx="65804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20"/>
          </p:nvPr>
        </p:nvSpPr>
        <p:spPr>
          <a:xfrm>
            <a:off x="12191760" y="21960"/>
            <a:ext cx="170352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1" lang="en-US" sz="1400" strike="noStrike" u="non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FF5F9227-DD0E-4BCB-8D93-5B791D68F96C}" type="slidenum">
              <a:rPr b="1" lang="en-US" sz="1400" strike="noStrike" u="none">
                <a:solidFill>
                  <a:srgbClr val="ffffff"/>
                </a:solidFill>
                <a:uFillTx/>
                <a:latin typeface="Arial"/>
              </a:rPr>
              <a:t>1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21"/>
          </p:nvPr>
        </p:nvSpPr>
        <p:spPr>
          <a:xfrm>
            <a:off x="731160" y="21960"/>
            <a:ext cx="46292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9"/>
          <p:cNvSpPr/>
          <p:nvPr/>
        </p:nvSpPr>
        <p:spPr>
          <a:xfrm>
            <a:off x="0" y="264600"/>
            <a:ext cx="1462716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86" name="Rectangle 6"/>
          <p:cNvSpPr/>
          <p:nvPr/>
        </p:nvSpPr>
        <p:spPr>
          <a:xfrm>
            <a:off x="0" y="0"/>
            <a:ext cx="14627160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cxnSp>
        <p:nvCxnSpPr>
          <p:cNvPr id="87" name="Straight Connector 7"/>
          <p:cNvCxnSpPr/>
          <p:nvPr/>
        </p:nvCxnSpPr>
        <p:spPr>
          <a:xfrm>
            <a:off x="914400" y="3398400"/>
            <a:ext cx="10467720" cy="4680"/>
          </a:xfrm>
          <a:prstGeom prst="straightConnector1">
            <a:avLst/>
          </a:prstGeom>
          <a:ln w="19050">
            <a:solidFill>
              <a:srgbClr val="d2533c"/>
            </a:solidFill>
            <a:round/>
          </a:ln>
        </p:spPr>
      </p:cxnSp>
      <p:sp>
        <p:nvSpPr>
          <p:cNvPr id="88" name="PlaceHolder 1"/>
          <p:cNvSpPr>
            <a:spLocks noGrp="1"/>
          </p:cNvSpPr>
          <p:nvPr>
            <p:ph type="ftr" idx="22"/>
          </p:nvPr>
        </p:nvSpPr>
        <p:spPr>
          <a:xfrm>
            <a:off x="5486040" y="21960"/>
            <a:ext cx="65804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ldNum" idx="23"/>
          </p:nvPr>
        </p:nvSpPr>
        <p:spPr>
          <a:xfrm>
            <a:off x="12191760" y="21960"/>
            <a:ext cx="170352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1" lang="en-US" sz="1400" strike="noStrike" u="non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C1C00BBC-75A5-4C9E-8D9D-8D8E34929432}" type="slidenum">
              <a:rPr b="1" lang="en-US" sz="1400" strike="noStrike" u="none">
                <a:solidFill>
                  <a:srgbClr val="ffffff"/>
                </a:solidFill>
                <a:uFillTx/>
                <a:latin typeface="Arial"/>
              </a:rPr>
              <a:t>1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24"/>
          </p:nvPr>
        </p:nvSpPr>
        <p:spPr>
          <a:xfrm>
            <a:off x="731160" y="21960"/>
            <a:ext cx="46292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"/>
          <p:cNvSpPr/>
          <p:nvPr/>
        </p:nvSpPr>
        <p:spPr>
          <a:xfrm>
            <a:off x="0" y="264600"/>
            <a:ext cx="1462716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92" name="Rectangle 6"/>
          <p:cNvSpPr/>
          <p:nvPr/>
        </p:nvSpPr>
        <p:spPr>
          <a:xfrm>
            <a:off x="0" y="0"/>
            <a:ext cx="14627160" cy="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Arial"/>
              <a:ea typeface="DejaVu Sans"/>
            </a:endParaRPr>
          </a:p>
        </p:txBody>
      </p:sp>
      <p:cxnSp>
        <p:nvCxnSpPr>
          <p:cNvPr id="93" name="Straight Connector 7"/>
          <p:cNvCxnSpPr/>
          <p:nvPr/>
        </p:nvCxnSpPr>
        <p:spPr>
          <a:xfrm>
            <a:off x="914400" y="3398400"/>
            <a:ext cx="10467720" cy="4680"/>
          </a:xfrm>
          <a:prstGeom prst="straightConnector1">
            <a:avLst/>
          </a:prstGeom>
          <a:ln w="19050">
            <a:solidFill>
              <a:srgbClr val="d2533c"/>
            </a:solidFill>
            <a:round/>
          </a:ln>
        </p:spPr>
      </p:cxnSp>
      <p:sp>
        <p:nvSpPr>
          <p:cNvPr id="94" name="PlaceHolder 1"/>
          <p:cNvSpPr>
            <a:spLocks noGrp="1"/>
          </p:cNvSpPr>
          <p:nvPr>
            <p:ph type="ftr" idx="25"/>
          </p:nvPr>
        </p:nvSpPr>
        <p:spPr>
          <a:xfrm>
            <a:off x="5486040" y="21960"/>
            <a:ext cx="65804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ldNum" idx="26"/>
          </p:nvPr>
        </p:nvSpPr>
        <p:spPr>
          <a:xfrm>
            <a:off x="12191760" y="21960"/>
            <a:ext cx="170352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1" lang="en-US" sz="1400" strike="noStrike" u="none">
                <a:solidFill>
                  <a:srgbClr val="ffffff"/>
                </a:solidFill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7C300606-B74F-4B2E-AEBB-B68159C4E52B}" type="slidenum">
              <a:rPr b="1" lang="en-US" sz="1400" strike="noStrike" u="none">
                <a:solidFill>
                  <a:srgbClr val="ffffff"/>
                </a:solidFill>
                <a:uFillTx/>
                <a:latin typeface="Arial"/>
              </a:rPr>
              <a:t>1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27"/>
          </p:nvPr>
        </p:nvSpPr>
        <p:spPr>
          <a:xfrm>
            <a:off x="731160" y="21960"/>
            <a:ext cx="4629240" cy="3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7160" cy="822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27160" cy="8226360"/>
          </a:xfrm>
          <a:prstGeom prst="rect">
            <a:avLst/>
          </a:prstGeom>
          <a:solidFill>
            <a:srgbClr val="fafaf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19360" cy="40824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8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Relationship Id="rId9" Type="http://schemas.openxmlformats.org/officeDocument/2006/relationships/slideLayout" Target="../slideLayouts/slideLayout24.xml"/><Relationship Id="rId10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8.png"/><Relationship Id="rId8" Type="http://schemas.openxmlformats.org/officeDocument/2006/relationships/image" Target="../media/image18.png"/><Relationship Id="rId9" Type="http://schemas.openxmlformats.org/officeDocument/2006/relationships/slideLayout" Target="../slideLayouts/slideLayout23.xml"/><Relationship Id="rId1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60000" y="2238120"/>
            <a:ext cx="10969560" cy="262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ts val="65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accent5">
                    <a:lumMod val="50000"/>
                  </a:schemeClr>
                </a:solidFill>
                <a:uFillTx/>
                <a:latin typeface="Tomorrow Semi Bold"/>
                <a:ea typeface="Tomorrow Semi Bold"/>
              </a:rPr>
              <a:t>Разработка мобильного приложения </a:t>
            </a:r>
            <a:br>
              <a:rPr sz="3200"/>
            </a:br>
            <a:r>
              <a:rPr b="0" lang="en-US" sz="3200" strike="noStrike" u="none">
                <a:solidFill>
                  <a:schemeClr val="accent5">
                    <a:lumMod val="50000"/>
                  </a:schemeClr>
                </a:solidFill>
                <a:uFillTx/>
                <a:latin typeface="Tomorrow Semi Bold"/>
                <a:ea typeface="Tomorrow Semi Bold"/>
              </a:rPr>
              <a:t>для определения мошеннических транзакций в банках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Text 13"/>
          <p:cNvSpPr/>
          <p:nvPr/>
        </p:nvSpPr>
        <p:spPr>
          <a:xfrm>
            <a:off x="1828440" y="402840"/>
            <a:ext cx="10969560" cy="118692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1" lang="ru-RU" sz="1200" strike="noStrike" u="none">
                <a:solidFill>
                  <a:srgbClr val="292934"/>
                </a:solidFill>
                <a:uFillTx/>
                <a:latin typeface="Times New Roman"/>
                <a:ea typeface="Verdana"/>
              </a:rPr>
              <a:t>РОСЖЕЛДОР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trike="noStrike" u="none">
                <a:solidFill>
                  <a:srgbClr val="292934"/>
                </a:solidFill>
                <a:uFillTx/>
                <a:latin typeface="Times New Roman"/>
                <a:ea typeface="Verdana"/>
              </a:rPr>
              <a:t>ФЕДЕРАЛЬНОЕ ГОСУДАРСТВЕННОЕ БЮДЖЕТНОЕ ОБРАЗОВАТЕЛЬНОЕ УЧРЕЖДЕНИЕ ВЫСШЕГО ОБРАЗОВАНИЯ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trike="noStrike" u="none">
                <a:solidFill>
                  <a:srgbClr val="292934"/>
                </a:solidFill>
                <a:uFillTx/>
                <a:latin typeface="Times New Roman"/>
                <a:ea typeface="Verdana"/>
              </a:rPr>
              <a:t>«СИБИРСКИЙ ГОСУДАРСТВЕННЫЙ УНИВЕРСИТЕТ ПУТЕЙ СООБЩЕНИЯ» 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trike="noStrike" u="none">
                <a:solidFill>
                  <a:srgbClr val="292934"/>
                </a:solidFill>
                <a:uFillTx/>
                <a:latin typeface="Times New Roman"/>
                <a:ea typeface="Verdana"/>
              </a:rPr>
              <a:t>(СГУПС)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0" name="Picture 2" descr="факультет Бизнес-информатика"/>
          <p:cNvPicPr/>
          <p:nvPr/>
        </p:nvPicPr>
        <p:blipFill>
          <a:blip r:embed="rId1"/>
          <a:stretch/>
        </p:blipFill>
        <p:spPr>
          <a:xfrm>
            <a:off x="13160880" y="469440"/>
            <a:ext cx="1131840" cy="113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Рисунок 2" descr=""/>
          <p:cNvPicPr/>
          <p:nvPr/>
        </p:nvPicPr>
        <p:blipFill>
          <a:blip r:embed="rId2"/>
          <a:stretch/>
        </p:blipFill>
        <p:spPr>
          <a:xfrm>
            <a:off x="61560" y="563040"/>
            <a:ext cx="1764000" cy="81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Title 3"/>
          <p:cNvSpPr/>
          <p:nvPr/>
        </p:nvSpPr>
        <p:spPr>
          <a:xfrm>
            <a:off x="2242080" y="7621560"/>
            <a:ext cx="1014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ru-RU" sz="18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Новосибирск, 2025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Title 4"/>
          <p:cNvSpPr/>
          <p:nvPr/>
        </p:nvSpPr>
        <p:spPr>
          <a:xfrm>
            <a:off x="9935640" y="4475880"/>
            <a:ext cx="4194000" cy="28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Выполнил студент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группы БПИ-411  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Рязанов К. В. 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6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Научный руководитель:   к.т.н., доцент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В. Г. Кобылянский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 16"/>
          <p:cNvSpPr/>
          <p:nvPr/>
        </p:nvSpPr>
        <p:spPr>
          <a:xfrm>
            <a:off x="360000" y="187560"/>
            <a:ext cx="971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Демонстрирация рабочего продукта №2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Text 17"/>
          <p:cNvSpPr/>
          <p:nvPr/>
        </p:nvSpPr>
        <p:spPr>
          <a:xfrm>
            <a:off x="406440" y="1620000"/>
            <a:ext cx="11652120" cy="59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880" cy="74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14221080" y="7740000"/>
            <a:ext cx="34174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5C3E239-409D-4D7F-82A3-9F49656B3C8C}" type="slidenum">
              <a:rPr b="0" lang="ru-RU" sz="2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5220360" y="7753680"/>
            <a:ext cx="3157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Рязанов Кирилл Вадимович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4320000" y="1440000"/>
            <a:ext cx="2519640" cy="503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720000" y="1440000"/>
            <a:ext cx="2519640" cy="503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4"/>
          <a:stretch/>
        </p:blipFill>
        <p:spPr>
          <a:xfrm>
            <a:off x="7740000" y="1440000"/>
            <a:ext cx="2519640" cy="503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5"/>
          <a:stretch/>
        </p:blipFill>
        <p:spPr>
          <a:xfrm>
            <a:off x="3420000" y="3600000"/>
            <a:ext cx="883800" cy="88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6"/>
          <a:stretch/>
        </p:blipFill>
        <p:spPr>
          <a:xfrm>
            <a:off x="6855840" y="3600000"/>
            <a:ext cx="883800" cy="88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7"/>
          <a:stretch/>
        </p:blipFill>
        <p:spPr>
          <a:xfrm>
            <a:off x="10275840" y="3615840"/>
            <a:ext cx="883800" cy="88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8"/>
          <a:stretch/>
        </p:blipFill>
        <p:spPr>
          <a:xfrm>
            <a:off x="11399040" y="2520000"/>
            <a:ext cx="2820600" cy="2820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 32"/>
          <p:cNvSpPr/>
          <p:nvPr/>
        </p:nvSpPr>
        <p:spPr>
          <a:xfrm>
            <a:off x="360000" y="187560"/>
            <a:ext cx="971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Заключение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880" cy="74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"/>
          <p:cNvSpPr/>
          <p:nvPr/>
        </p:nvSpPr>
        <p:spPr>
          <a:xfrm>
            <a:off x="14221080" y="7740000"/>
            <a:ext cx="34174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DB7CDF3-C4E2-4BB5-BCD2-435BF2B6422B}" type="slidenum">
              <a:rPr b="0" lang="ru-RU" sz="24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5220360" y="7753680"/>
            <a:ext cx="3157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Рязанов Кирилл Вадимович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276840" y="1071000"/>
            <a:ext cx="11603160" cy="79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 </a:t>
            </a: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Итоги преддипломной практики: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Проведен анализ предметной области и аналогов.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Обоснована актуальность разработки прототипа с фокусом на проактивное информирование пользователя.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Спроектирована архитектура ИС, смоделированы бизнес-процессы, сформулированы требования.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Выбран стек технологий и средства разработки.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Разработан и продемонстрирован прототип мобильного приложения, реализующий ключевые функции.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Ключевое отличие решения: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 Акцент на проактивном уведомлении пользователя о риске до завершения операции, наглядной визуализации и улучшении пользовательского опыта.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Практическая значимость:</a:t>
            </a:r>
            <a:r>
              <a:rPr b="1" lang="ru-RU" sz="1600" strike="noStrike" u="none">
                <a:solidFill>
                  <a:srgbClr val="1f4e79"/>
                </a:solidFill>
                <a:uFillTx/>
                <a:latin typeface="Outfit Extra Bold"/>
              </a:rPr>
              <a:t> 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Создана теоретическая и технологическая база для дальнейшей разработки. Приобретены навыки системного проектирования и разработки ПО.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  </a:t>
            </a: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Дальнейшие шаги (в рамках ВКР):</a:t>
            </a:r>
            <a:r>
              <a:rPr b="1" lang="ru-RU" sz="1600" strike="noStrike" u="none">
                <a:solidFill>
                  <a:srgbClr val="1f4e79"/>
                </a:solidFill>
                <a:uFillTx/>
                <a:latin typeface="Outfit Extra Bold"/>
              </a:rPr>
              <a:t> 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Полная реализация функционала, тестирование, 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	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   анализ результатов, описание бизнес-плана.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260000" y="2238120"/>
            <a:ext cx="10969560" cy="262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ts val="65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accent5">
                    <a:lumMod val="50000"/>
                  </a:schemeClr>
                </a:solidFill>
                <a:uFillTx/>
                <a:latin typeface="Tomorrow Semi Bold"/>
                <a:ea typeface="Tomorrow Semi Bold"/>
              </a:rPr>
              <a:t>Разработка мобильного приложения </a:t>
            </a:r>
            <a:br>
              <a:rPr sz="3200"/>
            </a:br>
            <a:r>
              <a:rPr b="0" lang="en-US" sz="3200" strike="noStrike" u="none">
                <a:solidFill>
                  <a:schemeClr val="accent5">
                    <a:lumMod val="50000"/>
                  </a:schemeClr>
                </a:solidFill>
                <a:uFillTx/>
                <a:latin typeface="Tomorrow Semi Bold"/>
                <a:ea typeface="Tomorrow Semi Bold"/>
              </a:rPr>
              <a:t>для определения мошеннических транзакций в банках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Text 12"/>
          <p:cNvSpPr/>
          <p:nvPr/>
        </p:nvSpPr>
        <p:spPr>
          <a:xfrm>
            <a:off x="1828440" y="402840"/>
            <a:ext cx="10969560" cy="118692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1" lang="ru-RU" sz="1200" strike="noStrike" u="none">
                <a:solidFill>
                  <a:srgbClr val="292934"/>
                </a:solidFill>
                <a:uFillTx/>
                <a:latin typeface="Times New Roman"/>
                <a:ea typeface="Verdana"/>
              </a:rPr>
              <a:t>РОСЖЕЛДОР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trike="noStrike" u="none">
                <a:solidFill>
                  <a:srgbClr val="292934"/>
                </a:solidFill>
                <a:uFillTx/>
                <a:latin typeface="Times New Roman"/>
                <a:ea typeface="Verdana"/>
              </a:rPr>
              <a:t>ФЕДЕРАЛЬНОЕ ГОСУДАРСТВЕННОЕ БЮДЖЕТНОЕ ОБРАЗОВАТЕЛЬНОЕ УЧРЕЖДЕНИЕ ВЫСШЕГО ОБРАЗОВАНИЯ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trike="noStrike" u="none">
                <a:solidFill>
                  <a:srgbClr val="292934"/>
                </a:solidFill>
                <a:uFillTx/>
                <a:latin typeface="Times New Roman"/>
                <a:ea typeface="Verdana"/>
              </a:rPr>
              <a:t>«СИБИРСКИЙ ГОСУДАРСТВЕННЫЙ УНИВЕРСИТЕТ ПУТЕЙ СООБЩЕНИЯ» 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ru-RU" sz="1200" strike="noStrike" u="none">
                <a:solidFill>
                  <a:srgbClr val="292934"/>
                </a:solidFill>
                <a:uFillTx/>
                <a:latin typeface="Times New Roman"/>
                <a:ea typeface="Verdana"/>
              </a:rPr>
              <a:t>(СГУПС)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2" name="Picture 3" descr="факультет Бизнес-информатика"/>
          <p:cNvPicPr/>
          <p:nvPr/>
        </p:nvPicPr>
        <p:blipFill>
          <a:blip r:embed="rId1"/>
          <a:stretch/>
        </p:blipFill>
        <p:spPr>
          <a:xfrm>
            <a:off x="13160880" y="469440"/>
            <a:ext cx="1131840" cy="113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3" name="Рисунок 3" descr=""/>
          <p:cNvPicPr/>
          <p:nvPr/>
        </p:nvPicPr>
        <p:blipFill>
          <a:blip r:embed="rId2"/>
          <a:stretch/>
        </p:blipFill>
        <p:spPr>
          <a:xfrm>
            <a:off x="61560" y="563040"/>
            <a:ext cx="1764000" cy="81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4" name="Title 5"/>
          <p:cNvSpPr/>
          <p:nvPr/>
        </p:nvSpPr>
        <p:spPr>
          <a:xfrm>
            <a:off x="2242080" y="7621560"/>
            <a:ext cx="1014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ru-RU" sz="18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Новосибирск, 2025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Title 6"/>
          <p:cNvSpPr/>
          <p:nvPr/>
        </p:nvSpPr>
        <p:spPr>
          <a:xfrm>
            <a:off x="9935640" y="4475880"/>
            <a:ext cx="4194000" cy="28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Выполнил студент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группы БПИ-411  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Рязанов К. В. 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6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Научный руководитель:   к.т.н., доцент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1600" strike="noStrike" u="none">
                <a:solidFill>
                  <a:srgbClr val="292934"/>
                </a:solidFill>
                <a:uFillTx/>
                <a:latin typeface="Book Antiqua"/>
                <a:ea typeface="Verdana"/>
              </a:rPr>
              <a:t>В. Г. Кобылянский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 5"/>
          <p:cNvSpPr/>
          <p:nvPr/>
        </p:nvSpPr>
        <p:spPr>
          <a:xfrm>
            <a:off x="360000" y="187560"/>
            <a:ext cx="971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Цель и задачи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Text 6"/>
          <p:cNvSpPr/>
          <p:nvPr/>
        </p:nvSpPr>
        <p:spPr>
          <a:xfrm>
            <a:off x="406440" y="1260000"/>
            <a:ext cx="1273320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20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Цель: 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600" strike="noStrike" u="none">
                <a:solidFill>
                  <a:srgbClr val="3465a4"/>
                </a:solidFill>
                <a:uFillTx/>
                <a:latin typeface="Outfit Extra Bold"/>
                <a:ea typeface="Outfit Extra Bold"/>
              </a:rPr>
              <a:t>Разработка прототипа мобильного банка, демонстрирующего улучшенные механизмы 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600" strike="noStrike" u="none">
                <a:solidFill>
                  <a:srgbClr val="3465a4"/>
                </a:solidFill>
                <a:uFillTx/>
                <a:latin typeface="Outfit Extra Bold"/>
                <a:ea typeface="Outfit Extra Bold"/>
              </a:rPr>
              <a:t>взаимодействия пользователя с рисками мошеннических транзакций. 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50000"/>
              </a:lnSpc>
            </a:pP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50000"/>
              </a:lnSpc>
            </a:pP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880" cy="74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14221080" y="7740000"/>
            <a:ext cx="34174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715EAEF-84BA-4972-B1B8-5F1D7C858C21}" type="slidenum">
              <a:rPr b="0" lang="ru-RU" sz="2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"/>
          <p:cNvSpPr/>
          <p:nvPr/>
        </p:nvSpPr>
        <p:spPr>
          <a:xfrm>
            <a:off x="5220360" y="7753680"/>
            <a:ext cx="3157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Рязанов Кирилл Вадимович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360000" y="2700000"/>
            <a:ext cx="12779640" cy="61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</a:pPr>
            <a:r>
              <a:rPr b="1" lang="en-US" sz="220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Задачи: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trike="noStrike" u="none">
                <a:solidFill>
                  <a:srgbClr val="3465a4"/>
                </a:solidFill>
                <a:uFillTx/>
                <a:latin typeface="Outfit Extra Bold"/>
                <a:ea typeface="Outfit Extra Bold"/>
              </a:rPr>
              <a:t>Провести анализ предметной области выявления и предотвращения мошеннических транзакций в мобильном банкинге.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trike="noStrike" u="none">
                <a:solidFill>
                  <a:srgbClr val="3465a4"/>
                </a:solidFill>
                <a:uFillTx/>
                <a:latin typeface="Outfit Extra Bold"/>
                <a:ea typeface="Outfit Extra Bold"/>
              </a:rPr>
              <a:t>Исследовать существующие аналоги антифрод-систем и подходов к уведомлению пользователей.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trike="noStrike" u="none">
                <a:solidFill>
                  <a:srgbClr val="3465a4"/>
                </a:solidFill>
                <a:uFillTx/>
                <a:latin typeface="Outfit Extra Bold"/>
                <a:ea typeface="Outfit Extra Bold"/>
              </a:rPr>
              <a:t>Обосновать актуальность разработки прототипа с фокусом на улучшение пользовательского опыта и проактивное информирование.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trike="noStrike" u="none">
                <a:solidFill>
                  <a:srgbClr val="3465a4"/>
                </a:solidFill>
                <a:uFillTx/>
                <a:latin typeface="Outfit Extra Bold"/>
                <a:ea typeface="Outfit Extra Bold"/>
              </a:rPr>
              <a:t>Спроектировать архитектуру информационной системы и смоделировать бизнес-процессы.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trike="noStrike" u="none">
                <a:solidFill>
                  <a:srgbClr val="3465a4"/>
                </a:solidFill>
                <a:uFillTx/>
                <a:latin typeface="Outfit Extra Bold"/>
                <a:ea typeface="Outfit Extra Bold"/>
              </a:rPr>
              <a:t>Разработать компоненты прототипа: Backend (ASP.NET Core 8), Frontend (Android/Kotlin), БД (PostgreSQL 16).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50360"/>
              </a:tabLst>
            </a:pPr>
            <a:r>
              <a:rPr b="1" lang="en-US" sz="1600" strike="noStrike" u="none">
                <a:solidFill>
                  <a:srgbClr val="3465a4"/>
                </a:solidFill>
                <a:uFillTx/>
                <a:latin typeface="Outfit Extra Bold"/>
                <a:ea typeface="Outfit Extra Bold"/>
              </a:rPr>
              <a:t>Продемонстрировать работу прототипа по симуляции анализа транзакций и информированию пользователя о рисках.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 0"/>
          <p:cNvSpPr/>
          <p:nvPr/>
        </p:nvSpPr>
        <p:spPr>
          <a:xfrm>
            <a:off x="360000" y="187560"/>
            <a:ext cx="971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Описание предметной области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880" cy="74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14221080" y="7740000"/>
            <a:ext cx="34174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A42FDEA-5C06-42FC-9DFC-84B0F67749CC}" type="slidenum">
              <a:rPr b="0" lang="ru-RU" sz="2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5220000" y="7753680"/>
            <a:ext cx="3157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Рязанов Кирилл Вадимович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276480" y="1080000"/>
            <a:ext cx="11603160" cy="25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Сфера:</a:t>
            </a:r>
            <a:r>
              <a:rPr b="1" lang="ru-RU" sz="1600" strike="noStrike" u="none">
                <a:solidFill>
                  <a:srgbClr val="1f4e79"/>
                </a:solidFill>
                <a:uFillTx/>
                <a:latin typeface="Outfit Extra Bold"/>
              </a:rPr>
              <a:t> 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Выявление и предотвращение мошеннических транзакций в мобильных банковских приложениях.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Проблема:</a:t>
            </a:r>
            <a:r>
              <a:rPr b="1" lang="ru-RU" sz="1600" strike="noStrike" u="none">
                <a:solidFill>
                  <a:srgbClr val="1f4e79"/>
                </a:solidFill>
                <a:uFillTx/>
                <a:latin typeface="Outfit Extra Bold"/>
              </a:rPr>
              <a:t> 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Рост объема мобильных операций сопровождается ростом числа и изощренности мошеннических атак.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331560" y="3060000"/>
            <a:ext cx="6868080" cy="33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Основные угрозы: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Фишинг и социальная инженерия (~45% атак).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Вредоносные приложения, маскирующиеся под банковские.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DeepFake-технологии для имитации сотрудников банка.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7960320" y="2900880"/>
            <a:ext cx="6075720" cy="31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Существующие меры противодействия: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Информирование клиентов.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Антивирусное ПО.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Системы поведенческого анализа на основе ML.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Регуляторные требования (ЦБ РФ, ФЗ-115).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360000" y="6333120"/>
            <a:ext cx="12588120" cy="115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200" strike="noStrike" u="none">
                <a:solidFill>
                  <a:srgbClr val="1f4e79"/>
                </a:solidFill>
                <a:uFillTx/>
                <a:latin typeface="Outfit Extra Bold"/>
              </a:rPr>
              <a:t>Вывод: </a:t>
            </a:r>
            <a:r>
              <a:rPr b="1" lang="ru-RU" sz="2200" strike="noStrike" u="none">
                <a:solidFill>
                  <a:srgbClr val="3465a4"/>
                </a:solidFill>
                <a:uFillTx/>
                <a:latin typeface="Outfit Extra Bold"/>
              </a:rPr>
              <a:t>Несмотря на меры, угроза остается серьезной, требуется разработка 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200" strike="noStrike" u="none">
                <a:solidFill>
                  <a:srgbClr val="3465a4"/>
                </a:solidFill>
                <a:uFillTx/>
                <a:latin typeface="Outfit Extra Bold"/>
              </a:rPr>
              <a:t>эффективных инструментов защиты с фокусом на пользователя</a:t>
            </a:r>
            <a:r>
              <a:rPr b="0" lang="ru-RU" sz="2200" strike="noStrike" u="none">
                <a:solidFill>
                  <a:srgbClr val="3465a4"/>
                </a:solidFill>
                <a:uFillTx/>
                <a:latin typeface="Outfit Extra Bold"/>
              </a:rPr>
              <a:t>.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14"/>
          <p:cNvSpPr/>
          <p:nvPr/>
        </p:nvSpPr>
        <p:spPr>
          <a:xfrm>
            <a:off x="360000" y="187560"/>
            <a:ext cx="971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Описание аналогов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880" cy="74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14221080" y="7740000"/>
            <a:ext cx="34174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5E43036-3016-4D13-BC8F-03001459D590}" type="slidenum">
              <a:rPr b="0" lang="ru-RU" sz="2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5220000" y="7753680"/>
            <a:ext cx="3157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Рязанов Кирилл Вадимович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276480" y="1080000"/>
            <a:ext cx="11603160" cy="775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Используемые подходы: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Алгоритмы машинного обучения (AI Fraud Detection СберБанка).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Поведенческий анализ (анализ &gt;150 параметров).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Многофакторная аутентификация (Face ID, SMS, биометрия).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Системы реального времени (VTB Anti-Fraud).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Адаптивная аутентификация (Т-Банк).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Интеграция с внешними системами (API ФНС, графовые алгоритмы ЦБ)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Ограничения аналогов: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Часто реактивный подход (блокировка постфактум);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Недостаточная персонализация проверок;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Механизмы уведомления могут вызывать раздражение пользователей (68% по опросу НИУ ВШЭ);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10080000" y="1895400"/>
            <a:ext cx="1744920" cy="62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11627280" y="1119600"/>
            <a:ext cx="2592720" cy="43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4"/>
          <a:stretch/>
        </p:blipFill>
        <p:spPr>
          <a:xfrm>
            <a:off x="11700000" y="2705400"/>
            <a:ext cx="1534320" cy="534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34"/>
          <p:cNvSpPr/>
          <p:nvPr/>
        </p:nvSpPr>
        <p:spPr>
          <a:xfrm>
            <a:off x="360000" y="187560"/>
            <a:ext cx="971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Актуальность разработки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880" cy="74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"/>
          <p:cNvSpPr/>
          <p:nvPr/>
        </p:nvSpPr>
        <p:spPr>
          <a:xfrm>
            <a:off x="14221080" y="7740000"/>
            <a:ext cx="34174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05B22F6-A3B6-4698-9EA3-1A49E5BC0A7D}" type="slidenum">
              <a:rPr b="0" lang="ru-RU" sz="2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5220000" y="7753680"/>
            <a:ext cx="3157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Рязанов Кирилл Вадимович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276480" y="1080360"/>
            <a:ext cx="11603160" cy="79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Недостатки существующих систем:</a:t>
            </a:r>
            <a:r>
              <a:rPr b="1" lang="ru-RU" sz="1600" strike="noStrike" u="none">
                <a:solidFill>
                  <a:srgbClr val="1f4e79"/>
                </a:solidFill>
                <a:uFillTx/>
                <a:latin typeface="Outfit Extra Bold"/>
              </a:rPr>
              <a:t> 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Несмотря на эффективность (снижение мошенничества на 18-34%), сохраняются проблемы: реактивность, недостаточная интеграция, неоптимальное взаимодействие с пользователем.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Потребность:</a:t>
            </a:r>
            <a:r>
              <a:rPr b="1" lang="ru-RU" sz="1600" strike="noStrike" u="none">
                <a:solidFill>
                  <a:srgbClr val="1f4e79"/>
                </a:solidFill>
                <a:uFillTx/>
                <a:latin typeface="Outfit Extra Bold"/>
              </a:rPr>
              <a:t> 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Необходимость в предиктивном решении, которое проактивно уведомляет клиента о риске до завершения транзакции.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Отличие от аналогов: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Проактивное информирование: Мгновенные уведомления о риске перед подтверждением операции.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Повышение контроля пользователя: Возможность осознанно подтвердить или отклонить операцию.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Улучшение User Experience: Наглядная визуализация риска, интуитивно понятный интерфейс, ненавязчивые уведомления.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Интерактивное обучение: Повышение финансовой грамотности пользователя.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Значимость:</a:t>
            </a:r>
            <a:r>
              <a:rPr b="1" lang="ru-RU" sz="1600" strike="noStrike" u="none">
                <a:solidFill>
                  <a:srgbClr val="1f4e79"/>
                </a:solidFill>
                <a:uFillTx/>
                <a:latin typeface="Outfit Extra Bold"/>
              </a:rPr>
              <a:t> 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Повышение безопасности и удобства мобильного банкинга, укрепление доверия к финансовым учреждениям.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3"/>
          <p:cNvSpPr/>
          <p:nvPr/>
        </p:nvSpPr>
        <p:spPr>
          <a:xfrm>
            <a:off x="360000" y="187560"/>
            <a:ext cx="971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Бизнес-процессы №1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880" cy="74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"/>
          <p:cNvSpPr/>
          <p:nvPr/>
        </p:nvSpPr>
        <p:spPr>
          <a:xfrm>
            <a:off x="14221080" y="7740000"/>
            <a:ext cx="34174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B98E811-E196-42C2-AC62-33889E282234}" type="slidenum">
              <a:rPr b="0" lang="ru-RU" sz="2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Text 2"/>
          <p:cNvSpPr/>
          <p:nvPr/>
        </p:nvSpPr>
        <p:spPr>
          <a:xfrm>
            <a:off x="360000" y="1440000"/>
            <a:ext cx="8818560" cy="44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200000"/>
              </a:lnSpc>
              <a:tabLst>
                <a:tab algn="l" pos="450360"/>
              </a:tabLst>
            </a:pP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ts val="2750"/>
              </a:lnSpc>
              <a:tabLst>
                <a:tab algn="l" pos="0"/>
              </a:tabLst>
            </a:pP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5220360" y="7753680"/>
            <a:ext cx="3157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Рязанов Кирилл Вадимович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1800000" y="1266120"/>
            <a:ext cx="3780000" cy="327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7895880" y="1227240"/>
            <a:ext cx="6324120" cy="597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4"/>
          <a:stretch/>
        </p:blipFill>
        <p:spPr>
          <a:xfrm>
            <a:off x="720000" y="4824720"/>
            <a:ext cx="2520000" cy="2375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" descr=""/>
          <p:cNvPicPr/>
          <p:nvPr/>
        </p:nvPicPr>
        <p:blipFill>
          <a:blip r:embed="rId5"/>
          <a:stretch/>
        </p:blipFill>
        <p:spPr>
          <a:xfrm>
            <a:off x="3600000" y="4860000"/>
            <a:ext cx="3987720" cy="234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 7"/>
          <p:cNvSpPr/>
          <p:nvPr/>
        </p:nvSpPr>
        <p:spPr>
          <a:xfrm>
            <a:off x="360000" y="187560"/>
            <a:ext cx="971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Бизнес-процессы №2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880" cy="74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2" name=""/>
          <p:cNvSpPr/>
          <p:nvPr/>
        </p:nvSpPr>
        <p:spPr>
          <a:xfrm>
            <a:off x="14221080" y="7740000"/>
            <a:ext cx="34174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3127136-5B66-40B6-AB9A-02E9B12A995B}" type="slidenum">
              <a:rPr b="0" lang="ru-RU" sz="2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Text 10"/>
          <p:cNvSpPr/>
          <p:nvPr/>
        </p:nvSpPr>
        <p:spPr>
          <a:xfrm>
            <a:off x="360000" y="1440000"/>
            <a:ext cx="8818560" cy="44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5220360" y="7753680"/>
            <a:ext cx="3157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Рязанов Кирилл Вадимович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3246840" y="986040"/>
            <a:ext cx="6473160" cy="6698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9"/>
          <p:cNvSpPr/>
          <p:nvPr/>
        </p:nvSpPr>
        <p:spPr>
          <a:xfrm>
            <a:off x="360000" y="187560"/>
            <a:ext cx="971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Используемые в разработке технологии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880" cy="74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14221080" y="7740000"/>
            <a:ext cx="34174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5D21A9D-BC1A-4646-A9EB-B2E1083E36E9}" type="slidenum">
              <a:rPr b="0" lang="ru-RU" sz="2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5220360" y="7753680"/>
            <a:ext cx="3157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Рязанов Кирилл Вадимович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276840" y="1071000"/>
            <a:ext cx="11603160" cy="79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  </a:t>
            </a: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Архитектура:</a:t>
            </a:r>
            <a:r>
              <a:rPr b="1" lang="ru-RU" sz="1600" strike="noStrike" u="none">
                <a:solidFill>
                  <a:srgbClr val="1f4e79"/>
                </a:solidFill>
                <a:uFillTx/>
                <a:latin typeface="Outfit Extra Bold"/>
              </a:rPr>
              <a:t> 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Сервис-ориентированный подход (SOA)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  </a:t>
            </a: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Компоненты: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Backend (Серверный модуль): ASP.NET Core 8 (C#), .NET 8 LTS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Frontend (Клиентский модуль): Android (Kotlin SDK), мин. API 24 (Android 7.0) – целевой API 34 (Android 14)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База данных: PostgreSQL 16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Модуль анализа: Anti-Fraud Engine (Api + ML model)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Средства разработки: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IDE: Microsoft Visual Studio 2022 (Backend), Android Studio Hedgehog | 2023.1.1+ (Frontend)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Управление БД: PgAdmin 4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Контроль версий: Git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  </a:t>
            </a:r>
            <a:r>
              <a:rPr b="1" lang="ru-RU" sz="2000" strike="noStrike" u="none">
                <a:solidFill>
                  <a:srgbClr val="1f4e79"/>
                </a:solidFill>
                <a:uFillTx/>
                <a:latin typeface="Outfit Extra Bold"/>
              </a:rPr>
              <a:t>Ключевые возможности стека  :</a:t>
            </a:r>
            <a:r>
              <a:rPr b="1" lang="ru-RU" sz="1600" strike="noStrike" u="none">
                <a:solidFill>
                  <a:srgbClr val="1f4e79"/>
                </a:solidFill>
                <a:uFillTx/>
                <a:latin typeface="Outfit Extra Bold"/>
              </a:rPr>
              <a:t> 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В</a:t>
            </a:r>
            <a:r>
              <a:rPr b="1" lang="ru-RU" sz="1600" strike="noStrike" u="none">
                <a:solidFill>
                  <a:srgbClr val="3465a4"/>
                </a:solidFill>
                <a:uFillTx/>
                <a:latin typeface="Outfit Extra Bold"/>
              </a:rPr>
              <a:t>ысокая производительность, асинхронность, безопасность, современные подходы к разработке UI, поддержка ACID для БД.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 4"/>
          <p:cNvSpPr/>
          <p:nvPr/>
        </p:nvSpPr>
        <p:spPr>
          <a:xfrm>
            <a:off x="360000" y="187560"/>
            <a:ext cx="9718560" cy="10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trike="noStrike" u="none">
                <a:solidFill>
                  <a:srgbClr val="1f4e79"/>
                </a:solidFill>
                <a:uFillTx/>
                <a:latin typeface="Outfit Extra Bold"/>
                <a:ea typeface="Outfit Extra Bold"/>
              </a:rPr>
              <a:t>Демонстрирация рабочего продукта №1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Text 8"/>
          <p:cNvSpPr/>
          <p:nvPr/>
        </p:nvSpPr>
        <p:spPr>
          <a:xfrm>
            <a:off x="406440" y="1620000"/>
            <a:ext cx="11652120" cy="59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2754080" y="7486920"/>
            <a:ext cx="1874880" cy="74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4221080" y="7740000"/>
            <a:ext cx="34174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67C2954-EAF2-4838-B99D-EDA66935122F}" type="slidenum">
              <a:rPr b="0" lang="ru-RU" sz="2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5220360" y="7753680"/>
            <a:ext cx="3157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Рязанов Кирилл Вадимович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720000" y="1440000"/>
            <a:ext cx="2519640" cy="503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4320000" y="1440000"/>
            <a:ext cx="2519640" cy="503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4"/>
          <a:stretch/>
        </p:blipFill>
        <p:spPr>
          <a:xfrm>
            <a:off x="7740000" y="1440000"/>
            <a:ext cx="2519640" cy="503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5"/>
          <a:stretch/>
        </p:blipFill>
        <p:spPr>
          <a:xfrm>
            <a:off x="11160000" y="1440000"/>
            <a:ext cx="2519640" cy="503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6"/>
          <a:stretch/>
        </p:blipFill>
        <p:spPr>
          <a:xfrm>
            <a:off x="3420000" y="3600000"/>
            <a:ext cx="883800" cy="88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7"/>
          <a:stretch/>
        </p:blipFill>
        <p:spPr>
          <a:xfrm>
            <a:off x="6855840" y="3600000"/>
            <a:ext cx="883800" cy="88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8"/>
          <a:stretch/>
        </p:blipFill>
        <p:spPr>
          <a:xfrm>
            <a:off x="10275840" y="3615840"/>
            <a:ext cx="883800" cy="88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Application>LibreOffice/24.8.6.2$Windows_X86_64 LibreOffice_project/6d98ba145e9a8a39fc57bcc76981d1fb1316c60c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2025-01-23T11:35:04Z</dcterms:created>
  <dc:creator>PptxGenJS</dc:creator>
  <dc:description/>
  <dc:language>ru-RU</dc:language>
  <cp:lastModifiedBy/>
  <dcterms:modified xsi:type="dcterms:W3CDTF">2025-04-25T16:42:33Z</dcterms:modified>
  <cp:revision>20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